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9" r:id="rId3"/>
    <p:sldId id="263" r:id="rId4"/>
    <p:sldId id="303" r:id="rId5"/>
    <p:sldId id="304" r:id="rId6"/>
    <p:sldId id="265" r:id="rId7"/>
    <p:sldId id="264" r:id="rId8"/>
    <p:sldId id="296" r:id="rId9"/>
    <p:sldId id="297" r:id="rId10"/>
    <p:sldId id="273" r:id="rId11"/>
    <p:sldId id="275" r:id="rId12"/>
    <p:sldId id="283" r:id="rId13"/>
    <p:sldId id="305" r:id="rId14"/>
    <p:sldId id="271" r:id="rId15"/>
    <p:sldId id="285" r:id="rId16"/>
    <p:sldId id="306" r:id="rId17"/>
    <p:sldId id="292" r:id="rId18"/>
    <p:sldId id="295" r:id="rId19"/>
    <p:sldId id="286" r:id="rId20"/>
    <p:sldId id="307" r:id="rId21"/>
    <p:sldId id="287" r:id="rId22"/>
    <p:sldId id="278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1CA74E-E02C-4C63-8A70-A18A41C57123}">
          <p14:sldIdLst>
            <p14:sldId id="257"/>
            <p14:sldId id="289"/>
            <p14:sldId id="263"/>
            <p14:sldId id="303"/>
            <p14:sldId id="304"/>
            <p14:sldId id="265"/>
            <p14:sldId id="264"/>
            <p14:sldId id="296"/>
            <p14:sldId id="297"/>
            <p14:sldId id="273"/>
            <p14:sldId id="275"/>
            <p14:sldId id="283"/>
            <p14:sldId id="305"/>
            <p14:sldId id="271"/>
            <p14:sldId id="285"/>
            <p14:sldId id="306"/>
            <p14:sldId id="292"/>
            <p14:sldId id="295"/>
            <p14:sldId id="286"/>
            <p14:sldId id="307"/>
            <p14:sldId id="28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ED7D31"/>
    <a:srgbClr val="5DA9DD"/>
    <a:srgbClr val="4267B2"/>
    <a:srgbClr val="FEF3D4"/>
    <a:srgbClr val="F8E08E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245" autoAdjust="0"/>
  </p:normalViewPr>
  <p:slideViewPr>
    <p:cSldViewPr snapToGrid="0" snapToObjects="1">
      <p:cViewPr varScale="1">
        <p:scale>
          <a:sx n="66" d="100"/>
          <a:sy n="66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s\IAS%202019\TB,%20opportunistic%20mycosis%20and%20other%20co-infections\Presentation\fores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enrollment in tretament</c:v>
                </c:pt>
              </c:strCache>
            </c:strRef>
          </c:tx>
          <c:spPr>
            <a:solidFill>
              <a:srgbClr val="5DA9DD"/>
            </a:solidFill>
            <a:ln>
              <a:noFill/>
            </a:ln>
            <a:effectLst/>
          </c:spPr>
          <c:invertIfNegative val="0"/>
          <c:cat>
            <c:numRef>
              <c:f>Sheet1!$A$2:$A$50</c:f>
              <c:numCache>
                <c:formatCode>[$-409]mmm\-yy;@</c:formatCode>
                <c:ptCount val="49"/>
                <c:pt idx="0">
                  <c:v>42095</c:v>
                </c:pt>
                <c:pt idx="1">
                  <c:v>42125</c:v>
                </c:pt>
                <c:pt idx="2">
                  <c:v>42156</c:v>
                </c:pt>
                <c:pt idx="3">
                  <c:v>42186</c:v>
                </c:pt>
                <c:pt idx="4">
                  <c:v>42217</c:v>
                </c:pt>
                <c:pt idx="5">
                  <c:v>42248</c:v>
                </c:pt>
                <c:pt idx="6">
                  <c:v>42278</c:v>
                </c:pt>
                <c:pt idx="7">
                  <c:v>42309</c:v>
                </c:pt>
                <c:pt idx="8">
                  <c:v>42339</c:v>
                </c:pt>
                <c:pt idx="9">
                  <c:v>42370</c:v>
                </c:pt>
                <c:pt idx="10">
                  <c:v>42401</c:v>
                </c:pt>
                <c:pt idx="11">
                  <c:v>42430</c:v>
                </c:pt>
                <c:pt idx="12">
                  <c:v>42461</c:v>
                </c:pt>
                <c:pt idx="13">
                  <c:v>42491</c:v>
                </c:pt>
                <c:pt idx="14">
                  <c:v>42522</c:v>
                </c:pt>
                <c:pt idx="15">
                  <c:v>42552</c:v>
                </c:pt>
                <c:pt idx="16">
                  <c:v>42583</c:v>
                </c:pt>
                <c:pt idx="17">
                  <c:v>42614</c:v>
                </c:pt>
                <c:pt idx="18">
                  <c:v>42644</c:v>
                </c:pt>
                <c:pt idx="19">
                  <c:v>42675</c:v>
                </c:pt>
                <c:pt idx="20">
                  <c:v>42705</c:v>
                </c:pt>
                <c:pt idx="21">
                  <c:v>42736</c:v>
                </c:pt>
                <c:pt idx="22">
                  <c:v>42767</c:v>
                </c:pt>
                <c:pt idx="23">
                  <c:v>42795</c:v>
                </c:pt>
                <c:pt idx="24">
                  <c:v>42826</c:v>
                </c:pt>
                <c:pt idx="25">
                  <c:v>42856</c:v>
                </c:pt>
                <c:pt idx="26">
                  <c:v>42887</c:v>
                </c:pt>
                <c:pt idx="27">
                  <c:v>42917</c:v>
                </c:pt>
                <c:pt idx="28">
                  <c:v>42948</c:v>
                </c:pt>
                <c:pt idx="29">
                  <c:v>42979</c:v>
                </c:pt>
                <c:pt idx="30">
                  <c:v>43009</c:v>
                </c:pt>
                <c:pt idx="31">
                  <c:v>43040</c:v>
                </c:pt>
                <c:pt idx="32">
                  <c:v>43070</c:v>
                </c:pt>
                <c:pt idx="33">
                  <c:v>43101</c:v>
                </c:pt>
                <c:pt idx="34">
                  <c:v>43132</c:v>
                </c:pt>
                <c:pt idx="35">
                  <c:v>43160</c:v>
                </c:pt>
                <c:pt idx="36">
                  <c:v>43191</c:v>
                </c:pt>
                <c:pt idx="37">
                  <c:v>43221</c:v>
                </c:pt>
                <c:pt idx="38">
                  <c:v>43252</c:v>
                </c:pt>
                <c:pt idx="39">
                  <c:v>43282</c:v>
                </c:pt>
                <c:pt idx="40">
                  <c:v>43313</c:v>
                </c:pt>
                <c:pt idx="41">
                  <c:v>43344</c:v>
                </c:pt>
                <c:pt idx="42">
                  <c:v>43374</c:v>
                </c:pt>
                <c:pt idx="43">
                  <c:v>43405</c:v>
                </c:pt>
                <c:pt idx="44">
                  <c:v>43435</c:v>
                </c:pt>
                <c:pt idx="45">
                  <c:v>43466</c:v>
                </c:pt>
                <c:pt idx="46">
                  <c:v>43497</c:v>
                </c:pt>
                <c:pt idx="47">
                  <c:v>43525</c:v>
                </c:pt>
                <c:pt idx="48">
                  <c:v>43556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0</c:v>
                </c:pt>
                <c:pt idx="1">
                  <c:v>298</c:v>
                </c:pt>
                <c:pt idx="2">
                  <c:v>561</c:v>
                </c:pt>
                <c:pt idx="3">
                  <c:v>1000</c:v>
                </c:pt>
                <c:pt idx="4">
                  <c:v>1125</c:v>
                </c:pt>
                <c:pt idx="5">
                  <c:v>287</c:v>
                </c:pt>
                <c:pt idx="6">
                  <c:v>1135</c:v>
                </c:pt>
                <c:pt idx="7">
                  <c:v>637</c:v>
                </c:pt>
                <c:pt idx="8">
                  <c:v>891</c:v>
                </c:pt>
                <c:pt idx="9">
                  <c:v>15</c:v>
                </c:pt>
                <c:pt idx="10">
                  <c:v>629</c:v>
                </c:pt>
                <c:pt idx="11">
                  <c:v>518</c:v>
                </c:pt>
                <c:pt idx="12">
                  <c:v>1346</c:v>
                </c:pt>
                <c:pt idx="13">
                  <c:v>810</c:v>
                </c:pt>
                <c:pt idx="14">
                  <c:v>1164</c:v>
                </c:pt>
                <c:pt idx="15">
                  <c:v>1263</c:v>
                </c:pt>
                <c:pt idx="16">
                  <c:v>3297</c:v>
                </c:pt>
                <c:pt idx="17">
                  <c:v>4594</c:v>
                </c:pt>
                <c:pt idx="18">
                  <c:v>3691</c:v>
                </c:pt>
                <c:pt idx="19">
                  <c:v>2188</c:v>
                </c:pt>
                <c:pt idx="20">
                  <c:v>2140</c:v>
                </c:pt>
                <c:pt idx="21">
                  <c:v>1966</c:v>
                </c:pt>
                <c:pt idx="22">
                  <c:v>1460</c:v>
                </c:pt>
                <c:pt idx="23">
                  <c:v>1382</c:v>
                </c:pt>
                <c:pt idx="24">
                  <c:v>1262</c:v>
                </c:pt>
                <c:pt idx="25">
                  <c:v>1354</c:v>
                </c:pt>
                <c:pt idx="26">
                  <c:v>1162</c:v>
                </c:pt>
                <c:pt idx="27">
                  <c:v>1164</c:v>
                </c:pt>
                <c:pt idx="28">
                  <c:v>1004</c:v>
                </c:pt>
                <c:pt idx="29">
                  <c:v>1041</c:v>
                </c:pt>
                <c:pt idx="30">
                  <c:v>1023</c:v>
                </c:pt>
                <c:pt idx="31">
                  <c:v>1065</c:v>
                </c:pt>
                <c:pt idx="32">
                  <c:v>908</c:v>
                </c:pt>
                <c:pt idx="33">
                  <c:v>342</c:v>
                </c:pt>
                <c:pt idx="34">
                  <c:v>1026</c:v>
                </c:pt>
                <c:pt idx="35">
                  <c:v>1586</c:v>
                </c:pt>
                <c:pt idx="36">
                  <c:v>121</c:v>
                </c:pt>
                <c:pt idx="37">
                  <c:v>959</c:v>
                </c:pt>
                <c:pt idx="38">
                  <c:v>975</c:v>
                </c:pt>
                <c:pt idx="39">
                  <c:v>729</c:v>
                </c:pt>
                <c:pt idx="40">
                  <c:v>782</c:v>
                </c:pt>
                <c:pt idx="41">
                  <c:v>1085</c:v>
                </c:pt>
                <c:pt idx="42">
                  <c:v>1078</c:v>
                </c:pt>
                <c:pt idx="43">
                  <c:v>807</c:v>
                </c:pt>
                <c:pt idx="44">
                  <c:v>717</c:v>
                </c:pt>
                <c:pt idx="45">
                  <c:v>804</c:v>
                </c:pt>
                <c:pt idx="46">
                  <c:v>924</c:v>
                </c:pt>
                <c:pt idx="47">
                  <c:v>1059</c:v>
                </c:pt>
                <c:pt idx="48">
                  <c:v>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255267696"/>
        <c:axId val="255270048"/>
      </c:barChart>
      <c:dateAx>
        <c:axId val="25526769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70048"/>
        <c:crosses val="autoZero"/>
        <c:auto val="1"/>
        <c:lblOffset val="100"/>
        <c:baseTimeUnit val="months"/>
        <c:majorUnit val="1"/>
        <c:majorTimeUnit val="months"/>
      </c:dateAx>
      <c:valAx>
        <c:axId val="255270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dirty="0" smtClean="0"/>
                  <a:t>Number of Persons Initiating Treatment</a:t>
                </a:r>
                <a:endParaRPr lang="en-GB" sz="16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6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Infected</c:v>
                </c:pt>
                <c:pt idx="1">
                  <c:v>Diagnosed</c:v>
                </c:pt>
                <c:pt idx="2">
                  <c:v>Linked to care</c:v>
                </c:pt>
                <c:pt idx="3">
                  <c:v>Initiated treatment</c:v>
                </c:pt>
                <c:pt idx="4">
                  <c:v>Cured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800</c:v>
                </c:pt>
                <c:pt idx="1">
                  <c:v>741</c:v>
                </c:pt>
                <c:pt idx="2">
                  <c:v>720</c:v>
                </c:pt>
                <c:pt idx="3">
                  <c:v>703</c:v>
                </c:pt>
                <c:pt idx="4">
                  <c:v>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71224"/>
        <c:axId val="255273576"/>
      </c:barChart>
      <c:catAx>
        <c:axId val="255271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273576"/>
        <c:crosses val="autoZero"/>
        <c:auto val="1"/>
        <c:lblAlgn val="ctr"/>
        <c:lblOffset val="100"/>
        <c:noMultiLvlLbl val="0"/>
      </c:catAx>
      <c:valAx>
        <c:axId val="255273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5271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2"/>
            <c:spPr>
              <a:solidFill>
                <a:srgbClr val="E8303B"/>
              </a:solidFill>
              <a:ln>
                <a:solidFill>
                  <a:srgbClr val="E8303B"/>
                </a:solidFill>
              </a:ln>
            </c:spPr>
          </c:marker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Uni!$H$2:$H$21</c:f>
                <c:numCache>
                  <c:formatCode>General</c:formatCode>
                  <c:ptCount val="20"/>
                  <c:pt idx="9">
                    <c:v>3.2999999999999972</c:v>
                  </c:pt>
                  <c:pt idx="11">
                    <c:v>1.7999999999999972</c:v>
                  </c:pt>
                  <c:pt idx="12">
                    <c:v>0</c:v>
                  </c:pt>
                  <c:pt idx="13">
                    <c:v>2</c:v>
                  </c:pt>
                  <c:pt idx="14">
                    <c:v>0</c:v>
                  </c:pt>
                  <c:pt idx="15">
                    <c:v>2.3999999999999915</c:v>
                  </c:pt>
                  <c:pt idx="16">
                    <c:v>0</c:v>
                  </c:pt>
                  <c:pt idx="17">
                    <c:v>1.4000000000000057</c:v>
                  </c:pt>
                  <c:pt idx="18">
                    <c:v>0</c:v>
                  </c:pt>
                  <c:pt idx="19">
                    <c:v>3.2999999999999972</c:v>
                  </c:pt>
                </c:numCache>
              </c:numRef>
            </c:plus>
            <c:minus>
              <c:numRef>
                <c:f>Uni!$G$2:$G$21</c:f>
                <c:numCache>
                  <c:formatCode>General</c:formatCode>
                  <c:ptCount val="20"/>
                  <c:pt idx="9">
                    <c:v>4.9000000000000057</c:v>
                  </c:pt>
                  <c:pt idx="11">
                    <c:v>2</c:v>
                  </c:pt>
                  <c:pt idx="12">
                    <c:v>0</c:v>
                  </c:pt>
                  <c:pt idx="13">
                    <c:v>2.2999999999999972</c:v>
                  </c:pt>
                  <c:pt idx="14">
                    <c:v>0</c:v>
                  </c:pt>
                  <c:pt idx="15">
                    <c:v>2.9000000000000057</c:v>
                  </c:pt>
                  <c:pt idx="16">
                    <c:v>0</c:v>
                  </c:pt>
                  <c:pt idx="17">
                    <c:v>2</c:v>
                  </c:pt>
                  <c:pt idx="18">
                    <c:v>0</c:v>
                  </c:pt>
                  <c:pt idx="19">
                    <c:v>4.3999999999999915</c:v>
                  </c:pt>
                </c:numCache>
              </c:numRef>
            </c:minus>
            <c:spPr>
              <a:ln w="22225">
                <a:solidFill>
                  <a:srgbClr val="E8303B"/>
                </a:solidFill>
              </a:ln>
            </c:spPr>
          </c:errBars>
          <c:xVal>
            <c:numRef>
              <c:f>Uni!$C$2:$C$21</c:f>
              <c:numCache>
                <c:formatCode>General</c:formatCode>
                <c:ptCount val="20"/>
                <c:pt idx="9">
                  <c:v>93</c:v>
                </c:pt>
                <c:pt idx="11">
                  <c:v>90.9</c:v>
                </c:pt>
                <c:pt idx="13" formatCode="0.0">
                  <c:v>94</c:v>
                </c:pt>
                <c:pt idx="15">
                  <c:v>91.2</c:v>
                </c:pt>
                <c:pt idx="17">
                  <c:v>96.5</c:v>
                </c:pt>
                <c:pt idx="19">
                  <c:v>91.8</c:v>
                </c:pt>
              </c:numCache>
            </c:numRef>
          </c:xVal>
          <c:yVal>
            <c:numRef>
              <c:f>Uni!$D$2:$D$21</c:f>
              <c:numCache>
                <c:formatCode>General</c:formatCode>
                <c:ptCount val="20"/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noFill/>
              </a:ln>
            </c:spPr>
          </c:marker>
          <c:dLbls>
            <c:dLbl>
              <c:idx val="0"/>
              <c:tx>
                <c:strRef>
                  <c:f>Uni!$B$2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{FF2861FB-BA6B-4EA9-8042-A4614A78EC03}</c15:txfldGUID>
                      <c15:f>Uni!$B$2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tx>
                <c:strRef>
                  <c:f>Uni!$B$3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{134F6CD3-F9E2-4A13-AD87-9FB6D9A0FD4B}</c15:txfldGUID>
                      <c15:f>Uni!$B$3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tx>
                <c:strRef>
                  <c:f>Uni!$B$4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{B6FD05EE-6644-4174-A88A-AA2101025821}</c15:txfldGUID>
                      <c15:f>Uni!$B$4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tx>
                <c:strRef>
                  <c:f>Uni!$B$5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{6959F5C6-9893-4BFA-A8AD-53C9276BA475}</c15:txfldGUID>
                      <c15:f>Uni!$B$5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tx>
                <c:strRef>
                  <c:f>Uni!$B$6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{6D4896CA-F798-4B2B-B3E7-B8B546046B3C}</c15:txfldGUID>
                      <c15:f>Uni!$B$6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tx>
                <c:strRef>
                  <c:f>Uni!$B$7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{E9694D7E-AA62-482B-9557-A8AB72BA9158}</c15:txfldGUID>
                      <c15:f>Uni!$B$7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tx>
                <c:strRef>
                  <c:f>Uni!$B$8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{42BCBF0F-1359-418D-928C-103AAD13A27C}</c15:txfldGUID>
                      <c15:f>Uni!$B$8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strRef>
                  <c:f>Uni!$B$9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{1E2B16AE-1D1D-4CB6-90A5-1C1147C27FD9}</c15:txfldGUID>
                      <c15:f>Uni!$B$9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tx>
                <c:strRef>
                  <c:f>Uni!$B$10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{BA8ADF5E-21D6-4AC1-AE67-A9D856414081}</c15:txfldGUID>
                      <c15:f>Uni!$B$10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Uni!$B$11</c:f>
                  <c:strCache>
                    <c:ptCount val="1"/>
                    <c:pt idx="0">
                      <c:v>Patel et al, OFID 2017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{E827461A-94D6-4A1A-ADB3-5C1F8BC05C68}</c15:txfldGUID>
                      <c15:f>Uni!$B$11</c15:f>
                      <c15:dlblFieldTableCache>
                        <c:ptCount val="1"/>
                        <c:pt idx="0">
                          <c:v>Patel et al, OFID 2017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tx>
                <c:strRef>
                  <c:f>Uni!$B$12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{6D871513-036E-40F5-834E-8FDB15228288}</c15:txfldGUID>
                      <c15:f>Uni!$B$12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Uni!$B$13</c:f>
                  <c:strCache>
                    <c:ptCount val="1"/>
                    <c:pt idx="0">
                      <c:v>Bhattacharya et al, CID 2017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{5863E055-9D9C-49AA-B6C6-576DC68D51C5}</c15:txfldGUID>
                      <c15:f>Uni!$B$13</c15:f>
                      <c15:dlblFieldTableCache>
                        <c:ptCount val="1"/>
                        <c:pt idx="0">
                          <c:v>Bhattacharya et al, CID 2017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Uni!$B$14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{B573F9C4-BBAA-401E-9571-BFC92FF3F10C}</c15:txfldGUID>
                      <c15:f>Uni!$B$14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tx>
                <c:strRef>
                  <c:f>Uni!$B$15</c:f>
                  <c:strCache>
                    <c:ptCount val="1"/>
                    <c:pt idx="0">
                      <c:v>Montes et al, AIDS 2017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{7E170A80-409A-4F3B-8FD0-1FDC1246C379}</c15:txfldGUID>
                      <c15:f>Uni!$B$15</c15:f>
                      <c15:dlblFieldTableCache>
                        <c:ptCount val="1"/>
                        <c:pt idx="0">
                          <c:v>Montes et al, AIDS 2017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Uni!$B$16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{644B2E4B-D7C4-48E0-992B-938E55990C2C}</c15:txfldGUID>
                      <c15:f>Uni!$B$16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Uni!$B$17</c:f>
                  <c:strCache>
                    <c:ptCount val="1"/>
                    <c:pt idx="0">
                      <c:v>Bischoff et al, HIV Med 2018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{9531A3F2-A936-4A43-B377-A9C98FDB1062}</c15:txfldGUID>
                      <c15:f>Uni!$B$17</c15:f>
                      <c15:dlblFieldTableCache>
                        <c:ptCount val="1"/>
                        <c:pt idx="0">
                          <c:v>Bischoff et al, HIV Med 2018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tx>
                <c:strRef>
                  <c:f>Uni!$B$18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{7EEC063A-A90B-4A24-94AF-5B6057602B34}</c15:txfldGUID>
                      <c15:f>Uni!$B$18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Uni!$B$19</c:f>
                  <c:strCache>
                    <c:ptCount val="1"/>
                    <c:pt idx="0">
                      <c:v>Kim et al, OFID 2019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{92A2BF43-22DF-41AA-8E60-980BE7033068}</c15:txfldGUID>
                      <c15:f>Uni!$B$19</c15:f>
                      <c15:dlblFieldTableCache>
                        <c:ptCount val="1"/>
                        <c:pt idx="0">
                          <c:v>Kim et al, OFID 2019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tx>
                <c:strRef>
                  <c:f>Uni!$B$20</c:f>
                  <c:strCache>
                    <c:ptCount val="1"/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{FFCD5377-C56C-4176-BCF1-DE6A1F6B0B4A}</c15:txfldGUID>
                      <c15:f>Uni!$B$20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Uni!$B$21</c:f>
                  <c:strCache>
                    <c:ptCount val="1"/>
                    <c:pt idx="0">
                      <c:v>Berenguer et al, OFID 2019</c:v>
                    </c:pt>
                  </c:strCache>
                </c:strRef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{A885896D-130E-4F1F-ADA8-FAE260264B2F}</c15:txfldGUID>
                      <c15:f>Uni!$B$21</c15:f>
                      <c15:dlblFieldTableCache>
                        <c:ptCount val="1"/>
                        <c:pt idx="0">
                          <c:v>Berenguer et al, OFID 2019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Uni!$A$2:$A$21</c:f>
              <c:numCache>
                <c:formatCode>General</c:formatCode>
                <c:ptCount val="20"/>
                <c:pt idx="9">
                  <c:v>0.11</c:v>
                </c:pt>
                <c:pt idx="10">
                  <c:v>0.11</c:v>
                </c:pt>
                <c:pt idx="11">
                  <c:v>0.11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0.11</c:v>
                </c:pt>
                <c:pt idx="16">
                  <c:v>0.11</c:v>
                </c:pt>
                <c:pt idx="17">
                  <c:v>0.11</c:v>
                </c:pt>
                <c:pt idx="18">
                  <c:v>0.11</c:v>
                </c:pt>
                <c:pt idx="19">
                  <c:v>0.11</c:v>
                </c:pt>
              </c:numCache>
            </c:numRef>
          </c:xVal>
          <c:yVal>
            <c:numRef>
              <c:f>Uni!$D$2:$D$21</c:f>
              <c:numCache>
                <c:formatCode>General</c:formatCode>
                <c:ptCount val="20"/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Uni!$I$2:$I$21</c:f>
              <c:numCache>
                <c:formatCode>General</c:formatCode>
                <c:ptCount val="20"/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</c:numCache>
            </c:numRef>
          </c:xVal>
          <c:yVal>
            <c:numRef>
              <c:f>Uni!$D$2:$D$21</c:f>
              <c:numCache>
                <c:formatCode>General</c:formatCode>
                <c:ptCount val="20"/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54075720"/>
        <c:axId val="254072584"/>
      </c:scatterChart>
      <c:valAx>
        <c:axId val="254075720"/>
        <c:scaling>
          <c:orientation val="minMax"/>
          <c:max val="100"/>
          <c:min val="86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4072584"/>
        <c:crossesAt val="1"/>
        <c:crossBetween val="midCat"/>
        <c:majorUnit val="2"/>
      </c:valAx>
      <c:valAx>
        <c:axId val="254072584"/>
        <c:scaling>
          <c:orientation val="minMax"/>
          <c:max val="13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254075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First infection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Sheet1!$C$7:$C$10</c:f>
                <c:numCache>
                  <c:formatCode>General</c:formatCode>
                  <c:ptCount val="4"/>
                  <c:pt idx="0">
                    <c:v>0.60000000000000009</c:v>
                  </c:pt>
                  <c:pt idx="1">
                    <c:v>0.7</c:v>
                  </c:pt>
                  <c:pt idx="2">
                    <c:v>0.59999999999999987</c:v>
                  </c:pt>
                  <c:pt idx="3">
                    <c:v>1</c:v>
                  </c:pt>
                </c:numCache>
              </c:numRef>
            </c:plus>
            <c:minus>
              <c:numRef>
                <c:f>Sheet1!$B$7:$B$10</c:f>
                <c:numCache>
                  <c:formatCode>General</c:formatCode>
                  <c:ptCount val="4"/>
                  <c:pt idx="0">
                    <c:v>0.4</c:v>
                  </c:pt>
                  <c:pt idx="1">
                    <c:v>0.4</c:v>
                  </c:pt>
                  <c:pt idx="2">
                    <c:v>0.50000000000000011</c:v>
                  </c:pt>
                  <c:pt idx="3">
                    <c:v>0.7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Reinfection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Sheet1!$F$7:$F$10</c:f>
                <c:numCache>
                  <c:formatCode>General</c:formatCode>
                  <c:ptCount val="4"/>
                  <c:pt idx="0">
                    <c:v>7.7</c:v>
                  </c:pt>
                  <c:pt idx="1">
                    <c:v>5.8999999999999995</c:v>
                  </c:pt>
                  <c:pt idx="2">
                    <c:v>8.2000000000000011</c:v>
                  </c:pt>
                  <c:pt idx="3">
                    <c:v>9.5</c:v>
                  </c:pt>
                </c:numCache>
              </c:numRef>
            </c:plus>
            <c:minus>
              <c:numRef>
                <c:f>Sheet1!$E$7:$E$10</c:f>
                <c:numCache>
                  <c:formatCode>General</c:formatCode>
                  <c:ptCount val="4"/>
                  <c:pt idx="0">
                    <c:v>3.5999999999999996</c:v>
                  </c:pt>
                  <c:pt idx="1">
                    <c:v>2.4</c:v>
                  </c:pt>
                  <c:pt idx="2">
                    <c:v>5.6</c:v>
                  </c:pt>
                  <c:pt idx="3">
                    <c:v>6.1000000000000005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0.0</c:formatCode>
                <c:ptCount val="4"/>
                <c:pt idx="0">
                  <c:v>4.8</c:v>
                </c:pt>
                <c:pt idx="1">
                  <c:v>2.8</c:v>
                </c:pt>
                <c:pt idx="2">
                  <c:v>11.6</c:v>
                </c:pt>
                <c:pt idx="3">
                  <c:v>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268872"/>
        <c:axId val="255270440"/>
      </c:lineChart>
      <c:catAx>
        <c:axId val="25526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70440"/>
        <c:crosses val="autoZero"/>
        <c:auto val="1"/>
        <c:lblAlgn val="ctr"/>
        <c:lblOffset val="100"/>
        <c:noMultiLvlLbl val="0"/>
      </c:catAx>
      <c:valAx>
        <c:axId val="25527044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b="1" dirty="0" smtClean="0">
                    <a:solidFill>
                      <a:schemeClr val="tx1"/>
                    </a:solidFill>
                  </a:rPr>
                  <a:t>HCV reinfection</a:t>
                </a:r>
                <a:r>
                  <a:rPr lang="en-GB" sz="1300" b="1" baseline="0" dirty="0" smtClean="0">
                    <a:solidFill>
                      <a:schemeClr val="tx1"/>
                    </a:solidFill>
                  </a:rPr>
                  <a:t> incidence with 95% CIs</a:t>
                </a:r>
                <a:endParaRPr lang="en-GB" sz="13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6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74434214832309"/>
          <c:y val="0.10474505919663439"/>
          <c:w val="0.28665116823489811"/>
          <c:h val="0.179189661745053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FD0F-66B5-4FA2-ACC6-1D7BDE8F76C5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C0470-FFF1-4815-8546-2E2EF8D8B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7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afound.org/polari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914" y="1867537"/>
            <a:ext cx="10363200" cy="1470025"/>
          </a:xfrm>
        </p:spPr>
        <p:txBody>
          <a:bodyPr>
            <a:normAutofit/>
          </a:bodyPr>
          <a:lstStyle/>
          <a:p>
            <a:r>
              <a:rPr lang="en-US" sz="5200" dirty="0" smtClean="0">
                <a:latin typeface="Arial" pitchFamily="34" charset="0"/>
              </a:rPr>
              <a:t>Hepatitis C</a:t>
            </a:r>
            <a:endParaRPr lang="en-US" sz="5200" dirty="0"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2" y="3406140"/>
            <a:ext cx="9121140" cy="5431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latin typeface="Arial" pitchFamily="34" charset="0"/>
              </a:rPr>
              <a:t>Nikoloz Chkhartishvili, MD, MS, PhD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itchFamily="34" charset="0"/>
              </a:rPr>
              <a:t>Deputy Director for Research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itchFamily="34" charset="0"/>
              </a:rPr>
              <a:t>Infectious Diseases, AIDS and Clinical Immunology Research Center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32265" y="4908478"/>
            <a:ext cx="1383077" cy="338554"/>
            <a:chOff x="5132265" y="4743562"/>
            <a:chExt cx="1383077" cy="3385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265" y="4778051"/>
              <a:ext cx="266777" cy="26677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2080" y="4743562"/>
              <a:ext cx="11432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@nikoloch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>
          <a:xfrm>
            <a:off x="1981200" y="56249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0480" y="2859317"/>
            <a:ext cx="10691040" cy="310719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</a:rPr>
              <a:t>Breaking </a:t>
            </a:r>
            <a:r>
              <a:rPr lang="en-GB" sz="2400" dirty="0">
                <a:latin typeface="Arial" panose="020B0604020202020204" pitchFamily="34" charset="0"/>
              </a:rPr>
              <a:t>down national </a:t>
            </a:r>
            <a:r>
              <a:rPr lang="en-GB" sz="2400" dirty="0" smtClean="0">
                <a:latin typeface="Arial" panose="020B0604020202020204" pitchFamily="34" charset="0"/>
              </a:rPr>
              <a:t>elimination goals </a:t>
            </a:r>
            <a:r>
              <a:rPr lang="en-GB" sz="2400" dirty="0">
                <a:latin typeface="Arial" panose="020B0604020202020204" pitchFamily="34" charset="0"/>
              </a:rPr>
              <a:t>into smaller goals for individual population segments, </a:t>
            </a:r>
            <a:r>
              <a:rPr lang="en-GB" sz="2400" dirty="0" smtClean="0">
                <a:latin typeface="Arial" panose="020B0604020202020204" pitchFamily="34" charset="0"/>
              </a:rPr>
              <a:t>for which </a:t>
            </a:r>
            <a:r>
              <a:rPr lang="en-GB" sz="2400" dirty="0">
                <a:latin typeface="Arial" panose="020B0604020202020204" pitchFamily="34" charset="0"/>
              </a:rPr>
              <a:t>treatment and prevention interventions can be </a:t>
            </a:r>
            <a:r>
              <a:rPr lang="en-GB" sz="2400" dirty="0" smtClean="0">
                <a:latin typeface="Arial" panose="020B0604020202020204" pitchFamily="34" charset="0"/>
              </a:rPr>
              <a:t>delivered more </a:t>
            </a:r>
            <a:r>
              <a:rPr lang="en-GB" sz="2400" dirty="0">
                <a:latin typeface="Arial" panose="020B0604020202020204" pitchFamily="34" charset="0"/>
              </a:rPr>
              <a:t>quickly and efficiently using targeted </a:t>
            </a:r>
            <a:r>
              <a:rPr lang="en-GB" sz="2400" dirty="0" smtClean="0">
                <a:latin typeface="Arial" panose="020B0604020202020204" pitchFamily="34" charset="0"/>
              </a:rPr>
              <a:t>methods 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Arial" panose="020B0604020202020204" pitchFamily="34" charset="0"/>
              </a:rPr>
              <a:t>Pursuing </a:t>
            </a:r>
            <a:r>
              <a:rPr lang="en-GB" sz="2400" dirty="0">
                <a:latin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</a:rPr>
              <a:t>micro-elimination </a:t>
            </a:r>
            <a:r>
              <a:rPr lang="en-GB" sz="2400" dirty="0">
                <a:latin typeface="Arial" panose="020B0604020202020204" pitchFamily="34" charset="0"/>
              </a:rPr>
              <a:t>of HCV means working to achieve the WHO targets </a:t>
            </a:r>
            <a:r>
              <a:rPr lang="en-GB" sz="2400" dirty="0" smtClean="0">
                <a:latin typeface="Arial" panose="020B0604020202020204" pitchFamily="34" charset="0"/>
              </a:rPr>
              <a:t>in specific </a:t>
            </a:r>
            <a:r>
              <a:rPr lang="en-GB" sz="2400" dirty="0">
                <a:latin typeface="Arial" panose="020B0604020202020204" pitchFamily="34" charset="0"/>
              </a:rPr>
              <a:t>sub-populations (e.g., people living with HIV, prisoners</a:t>
            </a:r>
            <a:r>
              <a:rPr lang="en-GB" sz="2400" dirty="0" smtClean="0">
                <a:latin typeface="Arial" panose="020B0604020202020204" pitchFamily="34" charset="0"/>
              </a:rPr>
              <a:t>, people </a:t>
            </a:r>
            <a:r>
              <a:rPr lang="en-GB" sz="2400" dirty="0">
                <a:latin typeface="Arial" panose="020B0604020202020204" pitchFamily="34" charset="0"/>
              </a:rPr>
              <a:t>with haemophilia, children), settings (hospitals, </a:t>
            </a:r>
            <a:r>
              <a:rPr lang="en-GB" sz="2400" dirty="0" smtClean="0">
                <a:latin typeface="Arial" panose="020B0604020202020204" pitchFamily="34" charset="0"/>
              </a:rPr>
              <a:t>addiction centres</a:t>
            </a:r>
            <a:r>
              <a:rPr lang="en-GB" sz="2400" dirty="0">
                <a:latin typeface="Arial" panose="020B0604020202020204" pitchFamily="34" charset="0"/>
              </a:rPr>
              <a:t>), generational cohorts (baby-boomers) or </a:t>
            </a:r>
            <a:r>
              <a:rPr lang="en-GB" sz="2400" dirty="0" smtClean="0">
                <a:latin typeface="Arial" panose="020B0604020202020204" pitchFamily="34" charset="0"/>
              </a:rPr>
              <a:t>geographic areas </a:t>
            </a:r>
            <a:r>
              <a:rPr lang="en-GB" sz="2400" dirty="0">
                <a:latin typeface="Arial" panose="020B0604020202020204" pitchFamily="34" charset="0"/>
              </a:rPr>
              <a:t>(a city or region</a:t>
            </a:r>
            <a:r>
              <a:rPr lang="en-GB" sz="2400" dirty="0" smtClean="0">
                <a:latin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76" y="246744"/>
            <a:ext cx="9270449" cy="2322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68464" y="5784244"/>
            <a:ext cx="275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Lazarus et al. J </a:t>
            </a:r>
            <a:r>
              <a:rPr lang="en-GB" sz="1200" dirty="0"/>
              <a:t>Hepatol. </a:t>
            </a:r>
            <a:r>
              <a:rPr lang="en-GB" sz="1200" dirty="0" smtClean="0"/>
              <a:t>2017;67:665-666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4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Real-Life SVR Rates in HIV/HCV Co-infection</a:t>
            </a:r>
            <a:endParaRPr lang="en-GB" dirty="0"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35014"/>
              </p:ext>
            </p:extLst>
          </p:nvPr>
        </p:nvGraphicFramePr>
        <p:xfrm>
          <a:off x="2082350" y="1611087"/>
          <a:ext cx="9035587" cy="440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05159"/>
              </p:ext>
            </p:extLst>
          </p:nvPr>
        </p:nvGraphicFramePr>
        <p:xfrm>
          <a:off x="341806" y="1559832"/>
          <a:ext cx="11530879" cy="3771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1328"/>
                <a:gridCol w="6236294"/>
                <a:gridCol w="2293257"/>
              </a:tblGrid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SVR (95% CI)</a:t>
                      </a:r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u="none" strike="noStrike" dirty="0">
                          <a:effectLst/>
                          <a:latin typeface="+mn-lt"/>
                        </a:rPr>
                        <a:t>Patel et al, OFID </a:t>
                      </a:r>
                      <a:r>
                        <a:rPr lang="da-DK" sz="200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93.0%  (88.1%-96.3%)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Bhattacharya et al, CID </a:t>
                      </a:r>
                      <a:r>
                        <a:rPr lang="en-GB" sz="200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90.9% (88.9%-92.7%)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  <a:latin typeface="+mn-lt"/>
                        </a:rPr>
                        <a:t>Montes et al, AIDS </a:t>
                      </a:r>
                      <a:r>
                        <a:rPr lang="fr-FR" sz="200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94.0% (91.7%-96.0%)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u="none" strike="noStrike" dirty="0" smtClean="0">
                          <a:effectLst/>
                          <a:latin typeface="+mn-lt"/>
                        </a:rPr>
                        <a:t>Bischoff et al, HIV Med 2018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91.2% (88.3%-93.6%)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u="none" strike="noStrike" dirty="0">
                          <a:effectLst/>
                          <a:latin typeface="+mn-lt"/>
                        </a:rPr>
                        <a:t>Kim et al, OFID </a:t>
                      </a:r>
                      <a:r>
                        <a:rPr lang="da-DK" sz="2000" u="none" strike="noStrike" dirty="0" smtClean="0">
                          <a:effectLst/>
                          <a:latin typeface="+mn-lt"/>
                        </a:rPr>
                        <a:t>2019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96.5% (94.5%-97.9%)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31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u="none" strike="noStrike" dirty="0">
                          <a:effectLst/>
                          <a:latin typeface="+mn-lt"/>
                        </a:rPr>
                        <a:t>Berenguer et al, OFID </a:t>
                      </a:r>
                      <a:r>
                        <a:rPr lang="da-DK" sz="2000" u="none" strike="noStrike" dirty="0" smtClean="0">
                          <a:effectLst/>
                          <a:latin typeface="+mn-lt"/>
                        </a:rPr>
                        <a:t>2019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91.8% (87.4%-95.1%)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</a:rPr>
              <a:t>Declining HCV Incidence in HIV+ MSM Through Expanded Access to DAAs: European Experience</a:t>
            </a:r>
            <a:endParaRPr lang="en-GB" sz="32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294" r="47057"/>
          <a:stretch/>
        </p:blipFill>
        <p:spPr>
          <a:xfrm>
            <a:off x="590826" y="2192547"/>
            <a:ext cx="3077029" cy="3196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87" y="2187089"/>
            <a:ext cx="3855407" cy="3346708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 rotWithShape="1">
          <a:blip r:embed="rId4"/>
          <a:srcRect t="32011"/>
          <a:stretch/>
        </p:blipFill>
        <p:spPr>
          <a:xfrm>
            <a:off x="4175846" y="2100005"/>
            <a:ext cx="3240952" cy="3124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826" y="1776174"/>
            <a:ext cx="10793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Switzerland: 49% decrease		Netherlands: 51% decrease		  London, UK: 68% decrease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385" y="5608862"/>
            <a:ext cx="2978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Braun D et al. CROI 2018. Abstract 81LB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9762" y="5609010"/>
            <a:ext cx="2766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Garvey et al. CROI 2019. Abstract 85.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7846" y="5592834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Boerekamps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CID. 2018;66:1360-5.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Declining HCV Incidence in HIV+ MSM Through Expanded Access to DAAs: </a:t>
            </a:r>
            <a:r>
              <a:rPr lang="en-US" sz="3200" dirty="0" smtClean="0">
                <a:latin typeface="Arial" panose="020B0604020202020204" pitchFamily="34" charset="0"/>
              </a:rPr>
              <a:t>Australian </a:t>
            </a:r>
            <a:r>
              <a:rPr lang="en-US" sz="3200" dirty="0">
                <a:latin typeface="Arial" panose="020B0604020202020204" pitchFamily="34" charset="0"/>
              </a:rPr>
              <a:t>Experience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832427"/>
            <a:ext cx="10691040" cy="38571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800" dirty="0" smtClean="0">
                <a:latin typeface="Arial" panose="020B0604020202020204" pitchFamily="34" charset="0"/>
              </a:rPr>
              <a:t>Nurse-led</a:t>
            </a:r>
            <a:r>
              <a:rPr lang="en-GB" sz="2800" dirty="0">
                <a:latin typeface="Arial" panose="020B0604020202020204" pitchFamily="34" charset="0"/>
              </a:rPr>
              <a:t>, clinician-directed trial of </a:t>
            </a:r>
            <a:r>
              <a:rPr lang="en-GB" sz="2800" dirty="0" smtClean="0">
                <a:latin typeface="Arial" panose="020B0604020202020204" pitchFamily="34" charset="0"/>
              </a:rPr>
              <a:t>DAA treatment </a:t>
            </a:r>
            <a:r>
              <a:rPr lang="en-GB" sz="2800" dirty="0">
                <a:latin typeface="Arial" panose="020B0604020202020204" pitchFamily="34" charset="0"/>
              </a:rPr>
              <a:t>among people with HCV/HIV </a:t>
            </a:r>
            <a:r>
              <a:rPr lang="en-GB" sz="2800" dirty="0" smtClean="0">
                <a:latin typeface="Arial" panose="020B0604020202020204" pitchFamily="34" charset="0"/>
              </a:rPr>
              <a:t>co-infection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6 primary and tertiary care sites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Per protocol SVR: 97% in primary care, 100% in tertiary care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HCV RNA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prevalence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declined from 57% in 2016 to 8% in 2018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21% annual reduction in incidence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9762" y="5812206"/>
            <a:ext cx="3047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Doyle et al. EASL 2019. Abstract </a:t>
            </a:r>
            <a:r>
              <a:rPr lang="en-GB" sz="1200" dirty="0"/>
              <a:t>THU-395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0459" y="183199"/>
            <a:ext cx="10691084" cy="7030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HCV </a:t>
            </a:r>
            <a:r>
              <a:rPr lang="en-US" sz="3600" dirty="0" smtClean="0">
                <a:latin typeface="Arial" panose="020B0604020202020204" pitchFamily="34" charset="0"/>
              </a:rPr>
              <a:t>Re-infection in HIV</a:t>
            </a:r>
            <a:r>
              <a:rPr lang="en-US" sz="3600" dirty="0" smtClean="0">
                <a:latin typeface="Arial" panose="020B0604020202020204" pitchFamily="34" charset="0"/>
              </a:rPr>
              <a:t>+ MSM</a:t>
            </a:r>
            <a:endParaRPr lang="en-GB" sz="3600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73757" y="1515621"/>
            <a:ext cx="5117728" cy="6397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NYC Cohort, USA</a:t>
            </a: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59167" y="1551604"/>
            <a:ext cx="4745104" cy="6397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latin typeface="Arial" panose="020B0604020202020204" pitchFamily="34" charset="0"/>
              </a:rPr>
              <a:t>Lyon </a:t>
            </a:r>
            <a:r>
              <a:rPr lang="en-GB" sz="2000" dirty="0">
                <a:latin typeface="Arial" panose="020B0604020202020204" pitchFamily="34" charset="0"/>
              </a:rPr>
              <a:t>Acute Hepatitis </a:t>
            </a:r>
            <a:r>
              <a:rPr lang="en-GB" sz="2000" dirty="0" smtClean="0">
                <a:latin typeface="Arial" panose="020B0604020202020204" pitchFamily="34" charset="0"/>
              </a:rPr>
              <a:t>Study, France</a:t>
            </a:r>
            <a:endParaRPr lang="en-GB" sz="2000" dirty="0">
              <a:latin typeface="Arial" panose="020B0604020202020204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135611"/>
              </p:ext>
            </p:extLst>
          </p:nvPr>
        </p:nvGraphicFramePr>
        <p:xfrm>
          <a:off x="6199172" y="2105137"/>
          <a:ext cx="5356671" cy="359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018781" y="348608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p=0.05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18781" y="4761758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p=0.30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4667183" y="5833464"/>
            <a:ext cx="7524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Ingiliz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 et al. J Hepatol 2017.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Carollo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et al. CROI 2019. Abstract 086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Ramiere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C, et al.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Infect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 2019.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031219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64513" r="6984" b="2994"/>
          <a:stretch/>
        </p:blipFill>
        <p:spPr bwMode="auto">
          <a:xfrm>
            <a:off x="435490" y="2258660"/>
            <a:ext cx="5071085" cy="28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6544" y="5139034"/>
            <a:ext cx="5120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HCV re-infection rate: 4.4/100 PY – &gt;7 times the primary infection rate in NYC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107" y="1129344"/>
            <a:ext cx="116626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Re-infection rate of 7.3/100 PY reported in PROBE-C study in pre-DAA era (2002-2014)</a:t>
            </a:r>
            <a:endParaRPr lang="en-US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5820" y="286069"/>
            <a:ext cx="10892790" cy="102021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</a:rPr>
              <a:t>Contribution of Acute Hepatitis C (AHC) to Ongoing HCV Epidemic in HIV+ MSM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58449" y="1694768"/>
            <a:ext cx="5117728" cy="6397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itchFamily="34" charset="0"/>
              </a:rPr>
              <a:t>Outcomes of 464 AHC episodes without immediate treatment</a:t>
            </a:r>
            <a:endParaRPr lang="en-US" sz="2200" dirty="0"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784724" y="1694768"/>
            <a:ext cx="5389033" cy="6397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itchFamily="34" charset="0"/>
              </a:rPr>
              <a:t>Treatment uptake within </a:t>
            </a:r>
            <a:r>
              <a:rPr lang="en-US" sz="2200" dirty="0">
                <a:latin typeface="Arial" pitchFamily="34" charset="0"/>
              </a:rPr>
              <a:t>6 months </a:t>
            </a:r>
            <a:r>
              <a:rPr lang="en-US" sz="2200" dirty="0" smtClean="0">
                <a:latin typeface="Arial" pitchFamily="34" charset="0"/>
              </a:rPr>
              <a:t>for acute hepatitis diagnoses, 2007-2017</a:t>
            </a:r>
            <a:endParaRPr lang="en-US" sz="2200" dirty="0">
              <a:latin typeface="Arial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5784724" y="2380249"/>
            <a:ext cx="5971850" cy="196278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</a:rPr>
              <a:t>87% (241/277) of AHC patients treated with IFN</a:t>
            </a:r>
          </a:p>
          <a:p>
            <a:r>
              <a:rPr lang="en-US" sz="2000" dirty="0" smtClean="0">
                <a:latin typeface="Arial" pitchFamily="34" charset="0"/>
              </a:rPr>
              <a:t>17% (8/47) of AHC patients treated with DAAs</a:t>
            </a:r>
          </a:p>
          <a:p>
            <a:r>
              <a:rPr lang="en-US" sz="2000" dirty="0" smtClean="0">
                <a:latin typeface="Arial" pitchFamily="34" charset="0"/>
              </a:rPr>
              <a:t>Treatment uptake dropped from 75% in 2007 to 14% in 2017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558449" y="2380249"/>
            <a:ext cx="5117728" cy="196278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Only </a:t>
            </a:r>
            <a:r>
              <a:rPr lang="en-US" dirty="0">
                <a:latin typeface="Arial" pitchFamily="34" charset="0"/>
              </a:rPr>
              <a:t>11.9% spontaneously cleared HCV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</a:rPr>
              <a:t>SVR: 75.6% (245/324); Re-infections: 17% (50/300)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Arial" pitchFamily="34" charset="0"/>
              </a:rPr>
              <a:t>Spontaneous clearance was associated with &gt;2 log drop in HCV RNA at week </a:t>
            </a:r>
            <a:r>
              <a:rPr lang="en-US" dirty="0" smtClean="0">
                <a:latin typeface="Arial" pitchFamily="34" charset="0"/>
              </a:rPr>
              <a:t>4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6517" y="5850374"/>
            <a:ext cx="54874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Boesecke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al. CROI 2018, Abstract 129.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Boesecke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et al. CROI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2019,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Abstract 576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7639" y="4306351"/>
            <a:ext cx="100027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E8303B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solidFill>
                  <a:srgbClr val="E8303B"/>
                </a:solidFill>
                <a:latin typeface="Arial" pitchFamily="34" charset="0"/>
                <a:cs typeface="Arial" pitchFamily="34" charset="0"/>
              </a:rPr>
              <a:t>delay in HCV treatment initiation increases the risk for further HCV </a:t>
            </a:r>
            <a:r>
              <a:rPr lang="en-US" sz="2200" dirty="0" smtClean="0">
                <a:solidFill>
                  <a:srgbClr val="E8303B"/>
                </a:solidFill>
                <a:latin typeface="Arial" pitchFamily="34" charset="0"/>
                <a:cs typeface="Arial" pitchFamily="34" charset="0"/>
              </a:rPr>
              <a:t>transmissions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E8303B"/>
                </a:solidFill>
                <a:latin typeface="Arial" pitchFamily="34" charset="0"/>
                <a:cs typeface="Arial" pitchFamily="34" charset="0"/>
              </a:rPr>
              <a:t>Preventing transmissions through early treatment can contribute </a:t>
            </a:r>
            <a:r>
              <a:rPr lang="en-GB" sz="2200" dirty="0" smtClean="0">
                <a:solidFill>
                  <a:srgbClr val="E8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achieving micro-elimination</a:t>
            </a:r>
            <a:endParaRPr lang="en-US" sz="2200" dirty="0" smtClean="0">
              <a:solidFill>
                <a:srgbClr val="E8303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3399974"/>
            <a:ext cx="10691040" cy="16655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Removing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transmission risk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associated with injection drug use could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prevent 43% of incident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HCV infections globally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from 2018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to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2030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130626"/>
            <a:ext cx="10670722" cy="2571750"/>
            <a:chOff x="914400" y="72570"/>
            <a:chExt cx="10670722" cy="2571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72570"/>
              <a:ext cx="10363200" cy="2571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9622" y="1976891"/>
              <a:ext cx="20955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2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</a:rPr>
              <a:t>HCV Treatment </a:t>
            </a:r>
            <a:r>
              <a:rPr lang="en-US" sz="3600" dirty="0" smtClean="0">
                <a:latin typeface="Arial" pitchFamily="34" charset="0"/>
              </a:rPr>
              <a:t>Among </a:t>
            </a:r>
            <a:r>
              <a:rPr lang="en-US" sz="3600" dirty="0" smtClean="0">
                <a:latin typeface="Arial" pitchFamily="34" charset="0"/>
              </a:rPr>
              <a:t>PWID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39" y="1542146"/>
            <a:ext cx="11180264" cy="397801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600" b="1" dirty="0" smtClean="0">
                <a:latin typeface="Arial" pitchFamily="34" charset="0"/>
              </a:rPr>
              <a:t>SVR12 in clinical trials and real-world cohorts of PWID:</a:t>
            </a:r>
            <a:endParaRPr lang="en-US" sz="2600" b="1" dirty="0" smtClean="0">
              <a:latin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2200" dirty="0">
                <a:latin typeface="Arial" panose="020B0604020202020204" pitchFamily="34" charset="0"/>
              </a:rPr>
              <a:t>91.5</a:t>
            </a:r>
            <a:r>
              <a:rPr lang="en-US" sz="2200" dirty="0" smtClean="0">
                <a:latin typeface="Arial" panose="020B0604020202020204" pitchFamily="34" charset="0"/>
              </a:rPr>
              <a:t>% </a:t>
            </a:r>
            <a:r>
              <a:rPr lang="en-GB" sz="2200" dirty="0" smtClean="0">
                <a:latin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</a:rPr>
              <a:t>Dore et al. </a:t>
            </a:r>
            <a:r>
              <a:rPr lang="en-US" sz="2200" dirty="0">
                <a:latin typeface="Arial" panose="020B0604020202020204" pitchFamily="34" charset="0"/>
              </a:rPr>
              <a:t>Ann Intern Med 2016</a:t>
            </a:r>
            <a:r>
              <a:rPr lang="en-US" sz="2200" dirty="0" smtClean="0">
                <a:latin typeface="Arial" panose="020B0604020202020204" pitchFamily="34" charset="0"/>
              </a:rPr>
              <a:t>); 94%(</a:t>
            </a:r>
            <a:r>
              <a:rPr lang="en-US" sz="2200" dirty="0" err="1">
                <a:latin typeface="Arial" panose="020B0604020202020204" pitchFamily="34" charset="0"/>
              </a:rPr>
              <a:t>Grebely</a:t>
            </a:r>
            <a:r>
              <a:rPr lang="en-US" sz="2200" dirty="0">
                <a:latin typeface="Arial" panose="020B0604020202020204" pitchFamily="34" charset="0"/>
              </a:rPr>
              <a:t> et al. </a:t>
            </a:r>
            <a:r>
              <a:rPr lang="en-GB" sz="2200" dirty="0">
                <a:latin typeface="Arial" panose="020B0604020202020204" pitchFamily="34" charset="0"/>
              </a:rPr>
              <a:t>Lancet </a:t>
            </a:r>
            <a:r>
              <a:rPr lang="en-GB" sz="2200" dirty="0" smtClean="0">
                <a:latin typeface="Arial" panose="020B0604020202020204" pitchFamily="34" charset="0"/>
              </a:rPr>
              <a:t>Gastroenterol </a:t>
            </a:r>
            <a:r>
              <a:rPr lang="en-GB" sz="2200" dirty="0" err="1" smtClean="0">
                <a:latin typeface="Arial" panose="020B0604020202020204" pitchFamily="34" charset="0"/>
              </a:rPr>
              <a:t>Hepatol</a:t>
            </a:r>
            <a:r>
              <a:rPr lang="en-GB" sz="2200" dirty="0" smtClean="0">
                <a:latin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</a:rPr>
              <a:t>2018</a:t>
            </a:r>
            <a:r>
              <a:rPr lang="en-GB" sz="2200" dirty="0" smtClean="0">
                <a:latin typeface="Arial" panose="020B0604020202020204" pitchFamily="34" charset="0"/>
              </a:rPr>
              <a:t>); 90</a:t>
            </a:r>
            <a:r>
              <a:rPr lang="en-GB" sz="2200" dirty="0">
                <a:latin typeface="Arial" panose="020B0604020202020204" pitchFamily="34" charset="0"/>
              </a:rPr>
              <a:t>% (</a:t>
            </a:r>
            <a:r>
              <a:rPr lang="en-GB" sz="2200" dirty="0" err="1" smtClean="0">
                <a:latin typeface="Arial" panose="020B0604020202020204" pitchFamily="34" charset="0"/>
              </a:rPr>
              <a:t>Alimohammadi</a:t>
            </a:r>
            <a:r>
              <a:rPr lang="en-GB" sz="2200" dirty="0" smtClean="0">
                <a:latin typeface="Arial" panose="020B0604020202020204" pitchFamily="34" charset="0"/>
              </a:rPr>
              <a:t> et al. </a:t>
            </a:r>
            <a:r>
              <a:rPr lang="en-GB" sz="2200" dirty="0">
                <a:latin typeface="Arial" panose="020B0604020202020204" pitchFamily="34" charset="0"/>
              </a:rPr>
              <a:t>OFID 2018)</a:t>
            </a:r>
            <a:endParaRPr lang="en-US" sz="22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600" b="1" dirty="0" smtClean="0">
                <a:latin typeface="Arial" pitchFamily="34" charset="0"/>
              </a:rPr>
              <a:t>Meta-analysis of treatment efficacy </a:t>
            </a:r>
            <a:r>
              <a:rPr lang="en-US" sz="2400" dirty="0" smtClean="0">
                <a:latin typeface="Arial" pitchFamily="34" charset="0"/>
              </a:rPr>
              <a:t>(Latham </a:t>
            </a:r>
            <a:r>
              <a:rPr lang="en-US" sz="2400" dirty="0">
                <a:latin typeface="Arial" pitchFamily="34" charset="0"/>
              </a:rPr>
              <a:t>et al. Liver </a:t>
            </a:r>
            <a:r>
              <a:rPr lang="en-US" sz="2400" dirty="0" err="1">
                <a:latin typeface="Arial" pitchFamily="34" charset="0"/>
              </a:rPr>
              <a:t>Int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2019)</a:t>
            </a:r>
            <a:endParaRPr lang="en-US" sz="2400" dirty="0">
              <a:latin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GB" sz="2200" dirty="0">
                <a:latin typeface="Arial" panose="020B0604020202020204" pitchFamily="34" charset="0"/>
              </a:rPr>
              <a:t>Pooled SVR for recent PWID: 88%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latin typeface="Arial" pitchFamily="34" charset="0"/>
              </a:rPr>
              <a:t>Pooled SVR for OST recipients: 91% 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latin typeface="Arial" pitchFamily="34" charset="0"/>
              </a:rPr>
              <a:t>Increasing treatment uptake in </a:t>
            </a:r>
            <a:r>
              <a:rPr lang="en-US" sz="2600" b="1" dirty="0" smtClean="0">
                <a:latin typeface="Arial" pitchFamily="34" charset="0"/>
              </a:rPr>
              <a:t>Australia 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</a:rPr>
              <a:t>Iversen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et al. J </a:t>
            </a:r>
            <a:r>
              <a:rPr lang="en-US" sz="2400" dirty="0" err="1">
                <a:latin typeface="Arial" pitchFamily="34" charset="0"/>
              </a:rPr>
              <a:t>Hepatol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2019)</a:t>
            </a:r>
            <a:endParaRPr lang="en-US" sz="2400" dirty="0">
              <a:latin typeface="Arial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2200" dirty="0">
                <a:latin typeface="Arial" pitchFamily="34" charset="0"/>
              </a:rPr>
              <a:t>Treatment initiation increased form 10% in 2015 to 41% in 2017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latin typeface="Arial" pitchFamily="34" charset="0"/>
              </a:rPr>
              <a:t>HCV </a:t>
            </a:r>
            <a:r>
              <a:rPr lang="en-US" sz="2200" dirty="0" err="1">
                <a:latin typeface="Arial" pitchFamily="34" charset="0"/>
              </a:rPr>
              <a:t>viremic</a:t>
            </a:r>
            <a:r>
              <a:rPr lang="en-US" sz="2200" dirty="0">
                <a:latin typeface="Arial" pitchFamily="34" charset="0"/>
              </a:rPr>
              <a:t> prevalence decreased from 43% in 2015 to 25% in 2017 </a:t>
            </a:r>
          </a:p>
        </p:txBody>
      </p:sp>
    </p:spTree>
    <p:extLst>
      <p:ext uri="{BB962C8B-B14F-4D97-AF65-F5344CB8AC3E}">
        <p14:creationId xmlns:p14="http://schemas.microsoft.com/office/powerpoint/2010/main" val="21751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HCV Re-Infection Among PWID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5908" r="11663" b="17195"/>
          <a:stretch/>
        </p:blipFill>
        <p:spPr>
          <a:xfrm>
            <a:off x="591607" y="1760221"/>
            <a:ext cx="10747769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HCV Elimination in HIV+ PWID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800" dirty="0">
                <a:latin typeface="Arial" pitchFamily="34" charset="0"/>
              </a:rPr>
              <a:t>HCV treatment targeted at </a:t>
            </a:r>
            <a:r>
              <a:rPr lang="en-GB" sz="2800" dirty="0" smtClean="0">
                <a:latin typeface="Arial" pitchFamily="34" charset="0"/>
              </a:rPr>
              <a:t>HIV-infected PWID would </a:t>
            </a:r>
            <a:r>
              <a:rPr lang="en-GB" sz="2800" dirty="0">
                <a:latin typeface="Arial" pitchFamily="34" charset="0"/>
              </a:rPr>
              <a:t>not achieve </a:t>
            </a:r>
            <a:r>
              <a:rPr lang="en-GB" sz="2800" dirty="0" smtClean="0">
                <a:latin typeface="Arial" pitchFamily="34" charset="0"/>
              </a:rPr>
              <a:t>elimination among </a:t>
            </a:r>
            <a:r>
              <a:rPr lang="en-GB" sz="2800" dirty="0">
                <a:latin typeface="Arial" pitchFamily="34" charset="0"/>
              </a:rPr>
              <a:t>this population due to continued risk of HCV </a:t>
            </a:r>
            <a:r>
              <a:rPr lang="en-GB" sz="2800" dirty="0" smtClean="0">
                <a:latin typeface="Arial" pitchFamily="34" charset="0"/>
              </a:rPr>
              <a:t>transmission from </a:t>
            </a:r>
            <a:r>
              <a:rPr lang="en-GB" sz="2800" dirty="0">
                <a:latin typeface="Arial" pitchFamily="34" charset="0"/>
              </a:rPr>
              <a:t>HIV-negative PWID </a:t>
            </a:r>
            <a:r>
              <a:rPr lang="en-GB" sz="2800" dirty="0" smtClean="0">
                <a:latin typeface="Arial" pitchFamily="34" charset="0"/>
              </a:rPr>
              <a:t>populations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GB" sz="2800" dirty="0" smtClean="0">
                <a:latin typeface="Arial" pitchFamily="34" charset="0"/>
              </a:rPr>
              <a:t>As </a:t>
            </a:r>
            <a:r>
              <a:rPr lang="en-GB" sz="2800" dirty="0">
                <a:latin typeface="Arial" pitchFamily="34" charset="0"/>
              </a:rPr>
              <a:t>HIV-infected </a:t>
            </a:r>
            <a:r>
              <a:rPr lang="en-GB" sz="2800" dirty="0" smtClean="0">
                <a:latin typeface="Arial" pitchFamily="34" charset="0"/>
              </a:rPr>
              <a:t>PWID populations </a:t>
            </a:r>
            <a:r>
              <a:rPr lang="en-GB" sz="2800" dirty="0">
                <a:latin typeface="Arial" pitchFamily="34" charset="0"/>
              </a:rPr>
              <a:t>are likely to mix with HIV-uninfected PWID </a:t>
            </a:r>
            <a:r>
              <a:rPr lang="en-GB" sz="2800" dirty="0" smtClean="0">
                <a:latin typeface="Arial" pitchFamily="34" charset="0"/>
              </a:rPr>
              <a:t>populations, elimination </a:t>
            </a:r>
            <a:r>
              <a:rPr lang="en-GB" sz="2800" dirty="0">
                <a:latin typeface="Arial" pitchFamily="34" charset="0"/>
              </a:rPr>
              <a:t>among HIV-infected PWID is probably </a:t>
            </a:r>
            <a:r>
              <a:rPr lang="en-GB" sz="2800" dirty="0" smtClean="0">
                <a:latin typeface="Arial" pitchFamily="34" charset="0"/>
              </a:rPr>
              <a:t>only achievable </a:t>
            </a:r>
            <a:r>
              <a:rPr lang="en-GB" sz="2800" dirty="0">
                <a:latin typeface="Arial" pitchFamily="34" charset="0"/>
              </a:rPr>
              <a:t>if combination HCV prevention efforts are </a:t>
            </a:r>
            <a:r>
              <a:rPr lang="en-GB" sz="2800" dirty="0" smtClean="0">
                <a:latin typeface="Arial" pitchFamily="34" charset="0"/>
              </a:rPr>
              <a:t>targeted both </a:t>
            </a:r>
            <a:r>
              <a:rPr lang="en-GB" sz="2800" dirty="0">
                <a:latin typeface="Arial" pitchFamily="34" charset="0"/>
              </a:rPr>
              <a:t>HIV+ and HIV- PWID </a:t>
            </a:r>
            <a:r>
              <a:rPr lang="en-GB" sz="2800" dirty="0" smtClean="0">
                <a:latin typeface="Arial" pitchFamily="34" charset="0"/>
              </a:rPr>
              <a:t>populations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0200" y="5815241"/>
            <a:ext cx="3507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AIDS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2018, 21(S2):e25062</a:t>
            </a:r>
          </a:p>
        </p:txBody>
      </p:sp>
    </p:spTree>
    <p:extLst>
      <p:ext uri="{BB962C8B-B14F-4D97-AF65-F5344CB8AC3E}">
        <p14:creationId xmlns:p14="http://schemas.microsoft.com/office/powerpoint/2010/main" val="27729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Disclosure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latin typeface="Arial" pitchFamily="34" charset="0"/>
              </a:rPr>
              <a:t>No conflicts of interest to </a:t>
            </a:r>
            <a:r>
              <a:rPr lang="en-IE" dirty="0" smtClean="0">
                <a:latin typeface="Arial" pitchFamily="34" charset="0"/>
              </a:rPr>
              <a:t>declare</a:t>
            </a:r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85954"/>
            <a:ext cx="10691040" cy="8865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Coverage of Harm Reduction Services</a:t>
            </a:r>
            <a:endParaRPr lang="en-GB" sz="3600" dirty="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79800" y="845456"/>
          <a:ext cx="8749284" cy="5455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16974"/>
                <a:gridCol w="2394013"/>
                <a:gridCol w="3138297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Needle-syringes per </a:t>
                      </a:r>
                    </a:p>
                    <a:p>
                      <a:pPr algn="ctr"/>
                      <a:r>
                        <a:rPr lang="en-GB" sz="2000" u="none" strike="noStrike" kern="1200" baseline="0" dirty="0" smtClean="0"/>
                        <a:t>PWID per Year</a:t>
                      </a:r>
                      <a:endParaRPr lang="en-GB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OST clients per 100 Primary</a:t>
                      </a:r>
                    </a:p>
                    <a:p>
                      <a:pPr algn="ctr"/>
                      <a:r>
                        <a:rPr lang="en-GB" sz="2000" u="none" strike="noStrike" kern="1200" baseline="0" dirty="0" smtClean="0"/>
                        <a:t>Opioid Injectors</a:t>
                      </a:r>
                      <a:endParaRPr lang="en-GB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Eastern Europe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(9-27)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(1-3)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Western Europe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166 (118-243)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94 (67-100)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 smtClean="0"/>
                        <a:t>East and Southeast Asia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16 (13–21)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9 (7–11)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Asia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43 (35–56)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91 (73–100)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Asia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115 (78–172)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1 (1–2)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Caribbean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6 (4–8)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11 (7–18)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Latin America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6 (5–8)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3 (3–5)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39 (22–66)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27 (16–61)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Australasia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396 (309–550)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73 (56-100)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 smtClean="0"/>
                        <a:t>Middle East and North Africa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2 (1–4)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6 (4–11)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Sub-Saharan Africa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2 (&lt;1–4)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strike="noStrike" kern="1200" baseline="0" dirty="0" smtClean="0"/>
                        <a:t>1 (&lt;1–4)</a:t>
                      </a:r>
                      <a:endParaRPr lang="en-GB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Global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33 (21-50)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19 (13-21)</a:t>
                      </a:r>
                      <a:endParaRPr lang="en-GB" sz="20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02472" y="6392227"/>
            <a:ext cx="3698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</a:rPr>
              <a:t>Lamey</a:t>
            </a:r>
            <a:r>
              <a:rPr lang="en-GB" sz="1200" dirty="0" smtClean="0">
                <a:latin typeface="Arial" panose="020B0604020202020204" pitchFamily="34" charset="0"/>
              </a:rPr>
              <a:t> et al. Lancet </a:t>
            </a:r>
            <a:r>
              <a:rPr lang="en-GB" sz="1200" dirty="0">
                <a:latin typeface="Arial" panose="020B0604020202020204" pitchFamily="34" charset="0"/>
              </a:rPr>
              <a:t>Glob Health 2017; 5: e1208–20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62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397003"/>
            <a:ext cx="1069104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HCV micro-elimination </a:t>
            </a:r>
            <a:r>
              <a:rPr lang="en-US" sz="2800" dirty="0" smtClean="0">
                <a:latin typeface="Arial" panose="020B0604020202020204" pitchFamily="34" charset="0"/>
              </a:rPr>
              <a:t>is </a:t>
            </a:r>
            <a:r>
              <a:rPr lang="en-US" sz="2800" dirty="0" smtClean="0">
                <a:latin typeface="Arial" panose="020B0604020202020204" pitchFamily="34" charset="0"/>
              </a:rPr>
              <a:t>achievable only through delivering comprehensive response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Political commitment and major investments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Affordable diagnostics and treatment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Regular HCV testing and unrestricted access to DAAs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Early treatment of acute hepatitis C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Harm reduction and behavioral </a:t>
            </a:r>
            <a:r>
              <a:rPr lang="en-US" sz="2800" dirty="0" smtClean="0">
                <a:latin typeface="Arial" panose="020B0604020202020204" pitchFamily="34" charset="0"/>
              </a:rPr>
              <a:t>interventions</a:t>
            </a:r>
            <a:endParaRPr lang="en-US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</a:rPr>
              <a:t>WEAB03 Deadly partners: HIV and </a:t>
            </a:r>
            <a:r>
              <a:rPr lang="en-US" dirty="0" smtClean="0">
                <a:latin typeface="Arial" pitchFamily="34" charset="0"/>
              </a:rPr>
              <a:t>co-infections</a:t>
            </a:r>
            <a:endParaRPr lang="en-US" sz="3100" dirty="0">
              <a:latin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Arial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</a:rPr>
              <a:t>WEAB0303 HCV </a:t>
            </a:r>
            <a:r>
              <a:rPr lang="en-US" sz="2800" b="1" dirty="0">
                <a:latin typeface="Arial" pitchFamily="34" charset="0"/>
              </a:rPr>
              <a:t>reinfection among HIV/HCV co-infected individuals in Europe </a:t>
            </a:r>
            <a:br>
              <a:rPr lang="en-US" sz="2800" b="1" dirty="0">
                <a:latin typeface="Arial" pitchFamily="34" charset="0"/>
              </a:rPr>
            </a:br>
            <a:endParaRPr lang="en-US" sz="2800" b="1" dirty="0" smtClean="0">
              <a:latin typeface="Arial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</a:rPr>
              <a:t>Sarah </a:t>
            </a:r>
            <a:r>
              <a:rPr lang="en-US" sz="2800" b="1" dirty="0" err="1">
                <a:latin typeface="Arial" pitchFamily="34" charset="0"/>
              </a:rPr>
              <a:t>Amele</a:t>
            </a:r>
            <a:r>
              <a:rPr lang="en-US" sz="2800" b="1" dirty="0">
                <a:latin typeface="Arial" pitchFamily="34" charset="0"/>
              </a:rPr>
              <a:t>, UCL, United </a:t>
            </a:r>
            <a:r>
              <a:rPr lang="en-US" sz="2800" b="1" dirty="0" smtClean="0">
                <a:latin typeface="Arial" pitchFamily="34" charset="0"/>
              </a:rPr>
              <a:t>Kingdom</a:t>
            </a:r>
          </a:p>
          <a:p>
            <a:pPr marL="0" indent="0" algn="ctr">
              <a:buNone/>
            </a:pPr>
            <a:endParaRPr lang="en-US" sz="2800" b="1" dirty="0">
              <a:latin typeface="Arial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E8303B"/>
                </a:solidFill>
                <a:latin typeface="Arial" pitchFamily="34" charset="0"/>
              </a:rPr>
              <a:t>Wednesday 24 July, 16:30 - 18:00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0480" y="114985"/>
            <a:ext cx="10691040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</a:rPr>
              <a:t>Eliminate </a:t>
            </a:r>
            <a:r>
              <a:rPr lang="en-GB" sz="3200" dirty="0" smtClean="0">
                <a:latin typeface="Arial" panose="020B0604020202020204" pitchFamily="34" charset="0"/>
              </a:rPr>
              <a:t>Viral Hepatitis </a:t>
            </a:r>
            <a:r>
              <a:rPr lang="en-GB" sz="3200" dirty="0">
                <a:latin typeface="Arial" panose="020B0604020202020204" pitchFamily="34" charset="0"/>
              </a:rPr>
              <a:t>as </a:t>
            </a:r>
            <a:r>
              <a:rPr lang="en-GB" sz="3200" dirty="0" smtClean="0">
                <a:latin typeface="Arial" panose="020B0604020202020204" pitchFamily="34" charset="0"/>
              </a:rPr>
              <a:t>a Major Public Health Threat by 2030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45" y="1248061"/>
            <a:ext cx="1658891" cy="23281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1270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9086" y="3811491"/>
            <a:ext cx="4818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8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90% of people with chronic hepatitis C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E8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80% </a:t>
            </a:r>
            <a:r>
              <a:rPr lang="en-US" sz="2200" b="1" dirty="0">
                <a:solidFill>
                  <a:srgbClr val="E8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people with chronic hepatitis C</a:t>
            </a:r>
            <a:r>
              <a:rPr lang="en-US" sz="2200" b="1" dirty="0" smtClean="0">
                <a:solidFill>
                  <a:srgbClr val="E8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b="1" dirty="0">
              <a:solidFill>
                <a:srgbClr val="E83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4128" y="1432152"/>
            <a:ext cx="6625533" cy="4291211"/>
            <a:chOff x="-7756" y="1257984"/>
            <a:chExt cx="6625533" cy="429121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71"/>
            <a:stretch/>
          </p:blipFill>
          <p:spPr bwMode="auto">
            <a:xfrm>
              <a:off x="-7756" y="1257984"/>
              <a:ext cx="6625533" cy="4291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243346" y="1512027"/>
              <a:ext cx="1555799" cy="429396"/>
              <a:chOff x="6110514" y="1589800"/>
              <a:chExt cx="1610405" cy="44446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0514" y="1589800"/>
                <a:ext cx="1610405" cy="2403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4067" y="1825956"/>
                <a:ext cx="985472" cy="2083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21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73034"/>
            <a:ext cx="10691040" cy="8574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</a:rPr>
              <a:t>Global Progress in Hepatitis C Elimination</a:t>
            </a:r>
            <a:endParaRPr lang="en-US" sz="36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0649"/>
          <a:stretch/>
        </p:blipFill>
        <p:spPr>
          <a:xfrm>
            <a:off x="2254640" y="1422400"/>
            <a:ext cx="9324127" cy="361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1943" y="5831394"/>
            <a:ext cx="7115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Razavi</a:t>
            </a:r>
            <a:r>
              <a:rPr lang="en-US" sz="1200" dirty="0"/>
              <a:t> et al.. EASL 2019. </a:t>
            </a:r>
            <a:r>
              <a:rPr lang="en-US" sz="1200" dirty="0" smtClean="0"/>
              <a:t>SAT-260; 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 CDA Foundation. Polaris Observatory.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http://cdafound.org/polaris/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466" y="2309998"/>
            <a:ext cx="36904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countries on track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elimination targets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		- Japan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Egypt		- Mongolia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France		- Netherlands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Georgia		- Spain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Iceland		- Switzerland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Italy			- 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723" y="5245354"/>
            <a:ext cx="87524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Of 45 high-income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countries </a:t>
            </a:r>
            <a:r>
              <a:rPr lang="en-GB" sz="2200" dirty="0">
                <a:solidFill>
                  <a:srgbClr val="C00000"/>
                </a:solidFill>
                <a:latin typeface="Arial" panose="020B0604020202020204" pitchFamily="34" charset="0"/>
              </a:rPr>
              <a:t>67% were off-track by at least 20 </a:t>
            </a:r>
            <a:r>
              <a:rPr lang="en-GB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years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89516" r="22127" b="1783"/>
          <a:stretch/>
        </p:blipFill>
        <p:spPr>
          <a:xfrm>
            <a:off x="4688760" y="1037768"/>
            <a:ext cx="4455886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4992"/>
          <a:stretch/>
        </p:blipFill>
        <p:spPr bwMode="auto">
          <a:xfrm>
            <a:off x="290286" y="921393"/>
            <a:ext cx="6125029" cy="518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Global HCV Care Cascade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88476" y="1513118"/>
            <a:ext cx="53848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Arial" panose="020B0604020202020204" pitchFamily="34" charset="0"/>
              </a:rPr>
              <a:t>Millions of people living with chronic hepatitis C need to be diagnosed and linked to care 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" panose="020B0604020202020204" pitchFamily="34" charset="0"/>
              </a:rPr>
              <a:t>Gap in diagnosis and linkage may lead to “diagnostic burnout”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1680" y="5826175"/>
            <a:ext cx="2484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Bulterys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M. EASL 2019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06059"/>
            <a:ext cx="10691040" cy="7426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</a:rPr>
              <a:t>Hepatitis C Treatment Uptake in Georgia</a:t>
            </a:r>
            <a:endParaRPr lang="en-US" sz="3200" dirty="0">
              <a:latin typeface="Arial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618697"/>
              </p:ext>
            </p:extLst>
          </p:nvPr>
        </p:nvGraphicFramePr>
        <p:xfrm>
          <a:off x="751295" y="1462163"/>
          <a:ext cx="106902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6680" y="6151702"/>
            <a:ext cx="416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Georgia’s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HCV Elimination Program Treatment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Database. </a:t>
            </a:r>
            <a:r>
              <a:rPr lang="en-US" sz="1200" dirty="0"/>
              <a:t>Walker </a:t>
            </a:r>
            <a:r>
              <a:rPr lang="en-US" sz="1200" dirty="0" smtClean="0"/>
              <a:t>J et al. </a:t>
            </a:r>
            <a:r>
              <a:rPr lang="en-US" sz="1200" dirty="0"/>
              <a:t>J </a:t>
            </a:r>
            <a:r>
              <a:rPr lang="en-US" sz="1200" dirty="0" err="1"/>
              <a:t>Hepatol</a:t>
            </a:r>
            <a:r>
              <a:rPr lang="en-US" sz="1200" dirty="0"/>
              <a:t> </a:t>
            </a:r>
            <a:r>
              <a:rPr lang="en-US" sz="1200" b="1" dirty="0"/>
              <a:t>2018</a:t>
            </a:r>
            <a:r>
              <a:rPr lang="en-US" sz="1200" dirty="0"/>
              <a:t>; 68(</a:t>
            </a:r>
            <a:r>
              <a:rPr lang="en-US" sz="1200" dirty="0" err="1"/>
              <a:t>Suppl</a:t>
            </a:r>
            <a:r>
              <a:rPr lang="en-US" sz="1200" dirty="0"/>
              <a:t> 1): S142.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20" y="972262"/>
            <a:ext cx="11252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56,318 persons treated with DAAs in Apr 2015 – Apr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2019 (38% of all with chronic HCV infection)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3144" y="1480461"/>
            <a:ext cx="5889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study suggests:	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Treating 4000/month will achieve elimination by 2020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Treating 1000/month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achieve elimination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26049"/>
            <a:ext cx="1069104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</a:rPr>
              <a:t>Hepatitis C Treatment Uptake in Australia</a:t>
            </a:r>
            <a:endParaRPr lang="en-US" sz="3200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1"/>
          <a:stretch/>
        </p:blipFill>
        <p:spPr bwMode="auto">
          <a:xfrm>
            <a:off x="885825" y="2068830"/>
            <a:ext cx="10420350" cy="37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6400" y="5822156"/>
            <a:ext cx="6617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Kirby Institute. Monitoring hepatitis C treatment uptake in Australia (Issue 10).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787" y="1246582"/>
            <a:ext cx="11282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Estimated 74,600 persons treated with DAAs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2014-2018 (33% of all with chronic HCV infection)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6262" y="1709504"/>
            <a:ext cx="929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Prescriptions by general practitioners increased from 8% in 2016 to 39% in 2018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9010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</a:rPr>
              <a:t>Hepatitis C Screening Campaign in Egypt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362702"/>
            <a:ext cx="1069104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 pitchFamily="34" charset="0"/>
              </a:rPr>
              <a:t>The national HCV treatment program with DAAs </a:t>
            </a:r>
            <a:r>
              <a:rPr lang="en-US" sz="2400" dirty="0" smtClean="0">
                <a:latin typeface="Arial" pitchFamily="34" charset="0"/>
              </a:rPr>
              <a:t>began in 2014, </a:t>
            </a:r>
            <a:r>
              <a:rPr lang="en-US" sz="2400" dirty="0">
                <a:latin typeface="Arial" pitchFamily="34" charset="0"/>
              </a:rPr>
              <a:t>and by September 2018, about 2.5 million </a:t>
            </a:r>
            <a:r>
              <a:rPr lang="en-US" sz="2400" dirty="0" smtClean="0">
                <a:latin typeface="Arial" pitchFamily="34" charset="0"/>
              </a:rPr>
              <a:t>patients started treatment</a:t>
            </a:r>
            <a:endParaRPr lang="en-US" sz="2400" dirty="0">
              <a:latin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</a:rPr>
              <a:t>By </a:t>
            </a:r>
            <a:r>
              <a:rPr lang="en-US" sz="2400" dirty="0">
                <a:latin typeface="Arial" pitchFamily="34" charset="0"/>
              </a:rPr>
              <a:t>mid 2018, the rate of </a:t>
            </a:r>
            <a:r>
              <a:rPr lang="en-US" sz="2400" dirty="0" smtClean="0">
                <a:latin typeface="Arial" pitchFamily="34" charset="0"/>
              </a:rPr>
              <a:t>patients registering </a:t>
            </a:r>
            <a:r>
              <a:rPr lang="en-US" sz="2400" dirty="0">
                <a:latin typeface="Arial" pitchFamily="34" charset="0"/>
              </a:rPr>
              <a:t>for evaluation and treatment markedly </a:t>
            </a:r>
            <a:r>
              <a:rPr lang="en-US" sz="2400" dirty="0" smtClean="0">
                <a:latin typeface="Arial" pitchFamily="34" charset="0"/>
              </a:rPr>
              <a:t>decreased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</a:rPr>
              <a:t>A </a:t>
            </a:r>
            <a:r>
              <a:rPr lang="en-US" sz="2400" dirty="0">
                <a:latin typeface="Arial" pitchFamily="34" charset="0"/>
              </a:rPr>
              <a:t>national population </a:t>
            </a:r>
            <a:r>
              <a:rPr lang="en-US" sz="2400" dirty="0" smtClean="0">
                <a:latin typeface="Arial" pitchFamily="34" charset="0"/>
              </a:rPr>
              <a:t>screening program </a:t>
            </a:r>
            <a:r>
              <a:rPr lang="en-US" sz="2400" dirty="0">
                <a:latin typeface="Arial" pitchFamily="34" charset="0"/>
              </a:rPr>
              <a:t>was initiated in October 2018 aiming at </a:t>
            </a:r>
            <a:r>
              <a:rPr lang="en-US" sz="2400" dirty="0" smtClean="0">
                <a:latin typeface="Arial" pitchFamily="34" charset="0"/>
              </a:rPr>
              <a:t>screening 52 million adults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itchFamily="34" charset="0"/>
              </a:rPr>
              <a:t>In the first 4.5 months of the program, </a:t>
            </a:r>
            <a:r>
              <a:rPr lang="en-US" sz="2400" dirty="0" smtClean="0">
                <a:latin typeface="Arial" pitchFamily="34" charset="0"/>
              </a:rPr>
              <a:t>29.8 million </a:t>
            </a:r>
            <a:r>
              <a:rPr lang="en-US" sz="2400" dirty="0">
                <a:latin typeface="Arial" pitchFamily="34" charset="0"/>
              </a:rPr>
              <a:t>persons were screened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</a:rPr>
              <a:t>1.2 </a:t>
            </a:r>
            <a:r>
              <a:rPr lang="en-US" sz="2400" dirty="0">
                <a:latin typeface="Arial" pitchFamily="34" charset="0"/>
              </a:rPr>
              <a:t>million </a:t>
            </a:r>
            <a:r>
              <a:rPr lang="en-US" sz="2400" dirty="0" smtClean="0">
                <a:latin typeface="Arial" pitchFamily="34" charset="0"/>
              </a:rPr>
              <a:t>were seropositive </a:t>
            </a:r>
            <a:r>
              <a:rPr lang="en-US" sz="2400" dirty="0">
                <a:latin typeface="Arial" pitchFamily="34" charset="0"/>
              </a:rPr>
              <a:t>(4</a:t>
            </a:r>
            <a:r>
              <a:rPr lang="en-US" sz="2400" dirty="0" smtClean="0">
                <a:latin typeface="Arial" pitchFamily="34" charset="0"/>
              </a:rPr>
              <a:t>%) and were </a:t>
            </a:r>
            <a:r>
              <a:rPr lang="en-US" sz="2400" dirty="0">
                <a:latin typeface="Arial" pitchFamily="34" charset="0"/>
              </a:rPr>
              <a:t>referred for further evaluation, of whom 75% were </a:t>
            </a:r>
            <a:r>
              <a:rPr lang="en-US" sz="2400" dirty="0" err="1">
                <a:latin typeface="Arial" pitchFamily="34" charset="0"/>
              </a:rPr>
              <a:t>viremic</a:t>
            </a:r>
            <a:r>
              <a:rPr 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4604" y="5833849"/>
            <a:ext cx="68275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Esmat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G et al. </a:t>
            </a:r>
            <a:r>
              <a:rPr lang="sv-SE" sz="1100" dirty="0">
                <a:latin typeface="Arial" pitchFamily="34" charset="0"/>
                <a:cs typeface="Arial" pitchFamily="34" charset="0"/>
              </a:rPr>
              <a:t>Lancet Gastroenterol Hepatol. </a:t>
            </a:r>
            <a:r>
              <a:rPr lang="sv-SE" sz="1100" dirty="0" smtClean="0">
                <a:latin typeface="Arial" pitchFamily="34" charset="0"/>
                <a:cs typeface="Arial" pitchFamily="34" charset="0"/>
              </a:rPr>
              <a:t>2018;3:665.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Abdel-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Razek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et al. EASL 2019. Abstract LBP-08.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480" y="274319"/>
            <a:ext cx="10691040" cy="8575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</a:rPr>
              <a:t>Hepatitis C Care Cascade in Iceland</a:t>
            </a:r>
            <a:endParaRPr lang="en-US" sz="3600" dirty="0">
              <a:latin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448224"/>
              </p:ext>
            </p:extLst>
          </p:nvPr>
        </p:nvGraphicFramePr>
        <p:xfrm>
          <a:off x="750888" y="1394460"/>
          <a:ext cx="106902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8630063" y="6105406"/>
            <a:ext cx="3561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Olafsson</a:t>
            </a:r>
            <a:r>
              <a:rPr lang="en-US" sz="1200" dirty="0" smtClean="0"/>
              <a:t> S, et al. J </a:t>
            </a:r>
            <a:r>
              <a:rPr lang="en-US" sz="1200" dirty="0" err="1" smtClean="0"/>
              <a:t>Hepatol</a:t>
            </a:r>
            <a:r>
              <a:rPr lang="en-US" sz="1200" dirty="0" smtClean="0"/>
              <a:t>. 2019;70(</a:t>
            </a:r>
            <a:r>
              <a:rPr lang="en-US" sz="1200" dirty="0" err="1" smtClean="0"/>
              <a:t>Suppl</a:t>
            </a:r>
            <a:r>
              <a:rPr lang="en-US" sz="1200" dirty="0" smtClean="0"/>
              <a:t>):e337- 338.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38746" y="4437018"/>
            <a:ext cx="6631033" cy="382010"/>
            <a:chOff x="3038746" y="4437018"/>
            <a:chExt cx="6631033" cy="382010"/>
          </a:xfrm>
        </p:grpSpPr>
        <p:sp>
          <p:nvSpPr>
            <p:cNvPr id="6" name="Pentagon 5"/>
            <p:cNvSpPr/>
            <p:nvPr/>
          </p:nvSpPr>
          <p:spPr>
            <a:xfrm>
              <a:off x="3038746" y="4437018"/>
              <a:ext cx="698863" cy="374390"/>
            </a:xfrm>
            <a:prstGeom prst="homePlat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93%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4997086" y="4440828"/>
              <a:ext cx="698863" cy="374390"/>
            </a:xfrm>
            <a:prstGeom prst="homePlat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97%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7024006" y="4440828"/>
              <a:ext cx="698863" cy="374390"/>
            </a:xfrm>
            <a:prstGeom prst="homePlat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98%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8970916" y="4444638"/>
              <a:ext cx="698863" cy="374390"/>
            </a:xfrm>
            <a:prstGeom prst="homePlat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90%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-227230" y="3092413"/>
            <a:ext cx="179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persons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1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20647</TotalTime>
  <Words>1381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Raleway</vt:lpstr>
      <vt:lpstr>AIDS 2016_Template</vt:lpstr>
      <vt:lpstr>Hepatitis C</vt:lpstr>
      <vt:lpstr>Disclosure</vt:lpstr>
      <vt:lpstr>Eliminate Viral Hepatitis as a Major Public Health Threat by 2030</vt:lpstr>
      <vt:lpstr>Global Progress in Hepatitis C Elimination</vt:lpstr>
      <vt:lpstr>Global HCV Care Cascade</vt:lpstr>
      <vt:lpstr>Hepatitis C Treatment Uptake in Georgia</vt:lpstr>
      <vt:lpstr>Hepatitis C Treatment Uptake in Australia</vt:lpstr>
      <vt:lpstr>Hepatitis C Screening Campaign in Egypt</vt:lpstr>
      <vt:lpstr>Hepatitis C Care Cascade in Iceland</vt:lpstr>
      <vt:lpstr>PowerPoint Presentation</vt:lpstr>
      <vt:lpstr>Real-Life SVR Rates in HIV/HCV Co-infection</vt:lpstr>
      <vt:lpstr>Declining HCV Incidence in HIV+ MSM Through Expanded Access to DAAs: European Experience</vt:lpstr>
      <vt:lpstr>Declining HCV Incidence in HIV+ MSM Through Expanded Access to DAAs: Australian Experience</vt:lpstr>
      <vt:lpstr>HCV Re-infection in HIV+ MSM</vt:lpstr>
      <vt:lpstr>Contribution of Acute Hepatitis C (AHC) to Ongoing HCV Epidemic in HIV+ MSM</vt:lpstr>
      <vt:lpstr>PowerPoint Presentation</vt:lpstr>
      <vt:lpstr>HCV Treatment Among PWID</vt:lpstr>
      <vt:lpstr>HCV Re-Infection Among PWID</vt:lpstr>
      <vt:lpstr>HCV Elimination in HIV+ PWID</vt:lpstr>
      <vt:lpstr>Coverage of Harm Reduction Services</vt:lpstr>
      <vt:lpstr>Summary</vt:lpstr>
      <vt:lpstr>WEAB03 Deadly partners: HIV and co-infections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Nikoloz Chkhartishvili</cp:lastModifiedBy>
  <cp:revision>249</cp:revision>
  <cp:lastPrinted>2017-01-16T15:31:13Z</cp:lastPrinted>
  <dcterms:created xsi:type="dcterms:W3CDTF">2017-01-13T09:09:35Z</dcterms:created>
  <dcterms:modified xsi:type="dcterms:W3CDTF">2019-07-23T15:27:02Z</dcterms:modified>
</cp:coreProperties>
</file>